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webp" ContentType="image/webp"/>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34747200" cy="19202400"/>
  <p:notesSz cx="19202400" cy="347472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1002-1.png"/><Relationship Id="rId2" Type="http://schemas.openxmlformats.org/officeDocument/2006/relationships/image" Target="../media/image-1002-2.png"/><Relationship Id="rId3" Type="http://schemas.openxmlformats.org/officeDocument/2006/relationships/image" Target="../media/image-1002-3.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003-1.pn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1004-1.png"/><Relationship Id="rId2" Type="http://schemas.openxmlformats.org/officeDocument/2006/relationships/image" Target="../media/image-1004-2.png"/><Relationship Id="rId3" Type="http://schemas.openxmlformats.org/officeDocument/2006/relationships/image" Target="../media/image-1004-3.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_SLIDE">
    <p:spTree>
      <p:nvGrpSpPr>
        <p:cNvPr id="1" name=""/>
        <p:cNvGrpSpPr/>
        <p:nvPr/>
      </p:nvGrpSpPr>
      <p:grpSpPr>
        <a:xfrm>
          <a:off x="0" y="0"/>
          <a:ext cx="0" cy="0"/>
          <a:chOff x="0" y="0"/>
          <a:chExt cx="0" cy="0"/>
        </a:xfrm>
      </p:grpSpPr>
      <p:pic>
        <p:nvPicPr>
          <p:cNvPr id="2" name="Image 0" descr="/assets/img/pptx/gradient_img_radial.png">    </p:cNvPr>
          <p:cNvPicPr>
            <a:picLocks noChangeAspect="1"/>
          </p:cNvPicPr>
          <p:nvPr/>
        </p:nvPicPr>
        <p:blipFill>
          <a:blip r:embed="rId1"/>
          <a:stretch>
            <a:fillRect/>
          </a:stretch>
        </p:blipFill>
        <p:spPr>
          <a:xfrm>
            <a:off x="0" y="0"/>
            <a:ext cx="34747200" cy="19202400"/>
          </a:xfrm>
          <a:prstGeom prst="rect">
            <a:avLst/>
          </a:prstGeom>
        </p:spPr>
      </p:pic>
      <p:pic>
        <p:nvPicPr>
          <p:cNvPr id="3" name="Image 1" descr="/assets/img/pptx/Gapsquare-Hero-Front-Page.png">    </p:cNvPr>
          <p:cNvPicPr>
            <a:picLocks noChangeAspect="1"/>
          </p:cNvPicPr>
          <p:nvPr/>
        </p:nvPicPr>
        <p:blipFill>
          <a:blip r:embed="rId2"/>
          <a:stretch>
            <a:fillRect/>
          </a:stretch>
        </p:blipFill>
        <p:spPr>
          <a:xfrm>
            <a:off x="13898880" y="0"/>
            <a:ext cx="20848320" cy="19202400"/>
          </a:xfrm>
          <a:prstGeom prst="rect">
            <a:avLst/>
          </a:prstGeom>
        </p:spPr>
      </p:pic>
      <p:pic>
        <p:nvPicPr>
          <p:cNvPr id="4" name="Image 2" descr="/assets/img/pptx/logo_pay_equity_analytics.png">    </p:cNvPr>
          <p:cNvPicPr>
            <a:picLocks noChangeAspect="1"/>
          </p:cNvPicPr>
          <p:nvPr/>
        </p:nvPicPr>
        <p:blipFill>
          <a:blip r:embed="rId3"/>
          <a:stretch>
            <a:fillRect/>
          </a:stretch>
        </p:blipFill>
        <p:spPr>
          <a:xfrm>
            <a:off x="27102816" y="480060"/>
            <a:ext cx="6949440" cy="13019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spTree>
      <p:nvGrpSpPr>
        <p:cNvPr id="1" name=""/>
        <p:cNvGrpSpPr/>
        <p:nvPr/>
      </p:nvGrpSpPr>
      <p:grpSpPr>
        <a:xfrm>
          <a:off x="0" y="0"/>
          <a:ext cx="0" cy="0"/>
          <a:chOff x="0" y="0"/>
          <a:chExt cx="0" cy="0"/>
        </a:xfrm>
      </p:grpSpPr>
      <p:pic>
        <p:nvPicPr>
          <p:cNvPr id="2" name="Image 0" descr="/assets/img/pptx/logo_pay_equity_analytics.png">    </p:cNvPr>
          <p:cNvPicPr>
            <a:picLocks noChangeAspect="1"/>
          </p:cNvPicPr>
          <p:nvPr/>
        </p:nvPicPr>
        <p:blipFill>
          <a:blip r:embed="rId1"/>
          <a:stretch>
            <a:fillRect/>
          </a:stretch>
        </p:blipFill>
        <p:spPr>
          <a:xfrm>
            <a:off x="27102816" y="480060"/>
            <a:ext cx="6949440" cy="130192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UTRO_SLIDE">
    <p:spTree>
      <p:nvGrpSpPr>
        <p:cNvPr id="1" name=""/>
        <p:cNvGrpSpPr/>
        <p:nvPr/>
      </p:nvGrpSpPr>
      <p:grpSpPr>
        <a:xfrm>
          <a:off x="0" y="0"/>
          <a:ext cx="0" cy="0"/>
          <a:chOff x="0" y="0"/>
          <a:chExt cx="0" cy="0"/>
        </a:xfrm>
      </p:grpSpPr>
      <p:pic>
        <p:nvPicPr>
          <p:cNvPr id="2" name="Image 0" descr="/assets/img/pptx/gradient_img_linear.png">    </p:cNvPr>
          <p:cNvPicPr>
            <a:picLocks noChangeAspect="1"/>
          </p:cNvPicPr>
          <p:nvPr/>
        </p:nvPicPr>
        <p:blipFill>
          <a:blip r:embed="rId1"/>
          <a:stretch>
            <a:fillRect/>
          </a:stretch>
        </p:blipFill>
        <p:spPr>
          <a:xfrm>
            <a:off x="0" y="0"/>
            <a:ext cx="34747200" cy="19202400"/>
          </a:xfrm>
          <a:prstGeom prst="rect">
            <a:avLst/>
          </a:prstGeom>
        </p:spPr>
      </p:pic>
      <p:pic>
        <p:nvPicPr>
          <p:cNvPr id="3" name="Image 1" descr="/assets/img/pptx/Gapsquare-Hero-Front-Page.png">    </p:cNvPr>
          <p:cNvPicPr>
            <a:picLocks noChangeAspect="1"/>
          </p:cNvPicPr>
          <p:nvPr/>
        </p:nvPicPr>
        <p:blipFill>
          <a:blip r:embed="rId2"/>
          <a:stretch>
            <a:fillRect/>
          </a:stretch>
        </p:blipFill>
        <p:spPr>
          <a:xfrm>
            <a:off x="17373600" y="2880360"/>
            <a:ext cx="17373600" cy="16322040"/>
          </a:xfrm>
          <a:prstGeom prst="rect">
            <a:avLst/>
          </a:prstGeom>
        </p:spPr>
      </p:pic>
      <p:pic>
        <p:nvPicPr>
          <p:cNvPr id="4" name="Image 2" descr="/assets/img/pptx/logo_pay_equity_analytics.png">    </p:cNvPr>
          <p:cNvPicPr>
            <a:picLocks noChangeAspect="1"/>
          </p:cNvPicPr>
          <p:nvPr/>
        </p:nvPicPr>
        <p:blipFill>
          <a:blip r:embed="rId3"/>
          <a:stretch>
            <a:fillRect/>
          </a:stretch>
        </p:blipFill>
        <p:spPr>
          <a:xfrm>
            <a:off x="27102816" y="480060"/>
            <a:ext cx="6949440" cy="130192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3.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3.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image-2-1.webp"/><Relationship Id="rId2" Type="http://schemas.openxmlformats.org/officeDocument/2006/relationships/image" Target="../media/image-2-2.png"/><Relationship Id="rId3" Type="http://schemas.openxmlformats.org/officeDocument/2006/relationships/image" Target="../media/image-2-3.svg"/><Relationship Id="rId4" Type="http://schemas.openxmlformats.org/officeDocument/2006/relationships/slideLayout" Target="../slideLayouts/slideLayout3.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3.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3.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3.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3.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3.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3.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1737360" y="5376672"/>
            <a:ext cx="14593824" cy="3840480"/>
          </a:xfrm>
          <a:prstGeom prst="rect">
            <a:avLst/>
          </a:prstGeom>
          <a:noFill/>
          <a:ln/>
        </p:spPr>
        <p:txBody>
          <a:bodyPr wrap="square" rtlCol="0" anchor="ctr"/>
          <a:lstStyle/>
          <a:p>
            <a:pPr algn="l" indent="0" marL="0">
              <a:buNone/>
            </a:pPr>
            <a:r>
              <a:rPr lang="en-US" sz="8000" b="1" dirty="0">
                <a:solidFill>
                  <a:srgbClr val="3A4545"/>
                </a:solidFill>
              </a:rPr>
              <a:t>The Educational Alliance of Canford Heath (TEACH Poole)</a:t>
            </a:r>
            <a:endParaRPr lang="en-US" sz="8000" dirty="0"/>
          </a:p>
        </p:txBody>
      </p:sp>
      <p:sp>
        <p:nvSpPr>
          <p:cNvPr id="3" name="Text 1"/>
          <p:cNvSpPr/>
          <p:nvPr/>
        </p:nvSpPr>
        <p:spPr>
          <a:xfrm>
            <a:off x="1737360" y="9985248"/>
            <a:ext cx="10424160" cy="960120"/>
          </a:xfrm>
          <a:prstGeom prst="rect">
            <a:avLst/>
          </a:prstGeom>
          <a:noFill/>
          <a:ln/>
        </p:spPr>
        <p:txBody>
          <a:bodyPr wrap="square" rtlCol="0" anchor="ctr"/>
          <a:lstStyle/>
          <a:p>
            <a:pPr algn="l" indent="0" marL="0">
              <a:buNone/>
            </a:pPr>
            <a:r>
              <a:rPr lang="en-US" sz="6000" dirty="0">
                <a:solidFill>
                  <a:srgbClr val="3A4545"/>
                </a:solidFill>
              </a:rPr>
              <a:t>Gender Pay Gap Reporting</a:t>
            </a:r>
            <a:endParaRPr lang="en-US" sz="6000" dirty="0"/>
          </a:p>
        </p:txBody>
      </p:sp>
      <p:sp>
        <p:nvSpPr>
          <p:cNvPr id="4" name="Text 2"/>
          <p:cNvSpPr/>
          <p:nvPr/>
        </p:nvSpPr>
        <p:spPr>
          <a:xfrm>
            <a:off x="1737360" y="10945368"/>
            <a:ext cx="10424160" cy="960120"/>
          </a:xfrm>
          <a:prstGeom prst="rect">
            <a:avLst/>
          </a:prstGeom>
          <a:noFill/>
          <a:ln/>
        </p:spPr>
        <p:txBody>
          <a:bodyPr wrap="square" rtlCol="0" anchor="ctr"/>
          <a:lstStyle/>
          <a:p>
            <a:pPr algn="l" indent="0" marL="0">
              <a:buNone/>
            </a:pPr>
            <a:r>
              <a:rPr lang="en-US" sz="4800" dirty="0">
                <a:solidFill>
                  <a:srgbClr val="3A4545"/>
                </a:solidFill>
              </a:rPr>
              <a:t>for dataset: Gender Pay Gap 2025</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algn="ctr" indent="0" marL="0">
              <a:buNone/>
            </a:pPr>
            <a:r>
              <a:rPr lang="en-US" sz="5400" dirty="0">
                <a:solidFill>
                  <a:srgbClr val="44546A"/>
                </a:solidFill>
              </a:rPr>
              <a:t>Pay Ranges by Quartiles</a:t>
            </a:r>
            <a:endParaRPr lang="en-US" sz="5400" dirty="0"/>
          </a:p>
        </p:txBody>
      </p:sp>
      <p:pic>
        <p:nvPicPr>
          <p:cNvPr id="3" name="Image 0" descr="preencoded.png">    </p:cNvPr>
          <p:cNvPicPr>
            <a:picLocks noChangeAspect="1"/>
          </p:cNvPicPr>
          <p:nvPr/>
        </p:nvPicPr>
        <p:blipFill>
          <a:blip r:embed="rId1"/>
          <a:stretch>
            <a:fillRect/>
          </a:stretch>
        </p:blipFill>
        <p:spPr>
          <a:xfrm>
            <a:off x="3474720" y="4608576"/>
            <a:ext cx="18763488" cy="13057632"/>
          </a:xfrm>
          <a:prstGeom prst="rect">
            <a:avLst/>
          </a:prstGeom>
        </p:spPr>
      </p:pic>
      <p:sp>
        <p:nvSpPr>
          <p:cNvPr id="4" name="Text 1"/>
          <p:cNvSpPr/>
          <p:nvPr/>
        </p:nvSpPr>
        <p:spPr>
          <a:xfrm>
            <a:off x="23628096" y="1920240"/>
            <a:ext cx="9034272" cy="17282160"/>
          </a:xfrm>
          <a:prstGeom prst="rect">
            <a:avLst/>
          </a:prstGeom>
          <a:noFill/>
          <a:ln/>
        </p:spPr>
        <p:txBody>
          <a:bodyPr wrap="square" rtlCol="0" anchor="ctr"/>
          <a:lstStyle/>
          <a:p>
            <a:pPr algn="l" indent="0" marL="0">
              <a:buNone/>
            </a:pPr>
            <a:r>
              <a:rPr lang="en-US" sz="4800" dirty="0">
                <a:solidFill>
                  <a:srgbClr val="44546A"/>
                </a:solidFill>
              </a:rPr>
              <a:t>This chart shows you the pay ranges that provide the averages of Mean and Median for comparison.</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algn="ctr" indent="0" marL="0">
              <a:buNone/>
            </a:pPr>
            <a:r>
              <a:rPr lang="en-US" sz="5400" b="1" dirty="0">
                <a:solidFill>
                  <a:srgbClr val="44546A"/>
                </a:solidFill>
              </a:rPr>
              <a:t>Glossary of terms</a:t>
            </a:r>
            <a:endParaRPr lang="en-US" sz="5400" dirty="0"/>
          </a:p>
        </p:txBody>
      </p:sp>
      <p:sp>
        <p:nvSpPr>
          <p:cNvPr id="3" name="Text 1"/>
          <p:cNvSpPr/>
          <p:nvPr/>
        </p:nvSpPr>
        <p:spPr>
          <a:xfrm>
            <a:off x="1389888" y="4416552"/>
            <a:ext cx="3474720" cy="960120"/>
          </a:xfrm>
          <a:prstGeom prst="rect">
            <a:avLst/>
          </a:prstGeom>
          <a:noFill/>
          <a:ln/>
        </p:spPr>
        <p:txBody>
          <a:bodyPr wrap="square" rtlCol="0" anchor="ctr"/>
          <a:lstStyle/>
          <a:p>
            <a:pPr indent="0" marL="0">
              <a:buNone/>
            </a:pPr>
            <a:r>
              <a:rPr lang="en-US" sz="4000" b="1" dirty="0">
                <a:solidFill>
                  <a:srgbClr val="44546A"/>
                </a:solidFill>
              </a:rPr>
              <a:t>Group: </a:t>
            </a:r>
            <a:endParaRPr lang="en-US" sz="4000" dirty="0"/>
          </a:p>
        </p:txBody>
      </p:sp>
      <p:sp>
        <p:nvSpPr>
          <p:cNvPr id="4" name="Text 2"/>
          <p:cNvSpPr/>
          <p:nvPr/>
        </p:nvSpPr>
        <p:spPr>
          <a:xfrm>
            <a:off x="1389888" y="5376672"/>
            <a:ext cx="31272480" cy="768096"/>
          </a:xfrm>
          <a:prstGeom prst="rect">
            <a:avLst/>
          </a:prstGeom>
          <a:noFill/>
          <a:ln/>
        </p:spPr>
        <p:txBody>
          <a:bodyPr wrap="square" rtlCol="0" anchor="ctr"/>
          <a:lstStyle/>
          <a:p>
            <a:pPr indent="0" marL="0">
              <a:buNone/>
            </a:pPr>
            <a:r>
              <a:rPr lang="en-US" sz="4000" dirty="0">
                <a:solidFill>
                  <a:srgbClr val="44546A"/>
                </a:solidFill>
              </a:rPr>
              <a:t>The name of the groups is taken from your data, using the same terms you have mapped in the Pay Equity Analytics app.</a:t>
            </a:r>
            <a:endParaRPr lang="en-US" sz="4000" dirty="0"/>
          </a:p>
        </p:txBody>
      </p:sp>
      <p:sp>
        <p:nvSpPr>
          <p:cNvPr id="5" name="Text 3"/>
          <p:cNvSpPr/>
          <p:nvPr/>
        </p:nvSpPr>
        <p:spPr>
          <a:xfrm>
            <a:off x="1389888" y="6336792"/>
            <a:ext cx="5212080" cy="960120"/>
          </a:xfrm>
          <a:prstGeom prst="rect">
            <a:avLst/>
          </a:prstGeom>
          <a:noFill/>
          <a:ln/>
        </p:spPr>
        <p:txBody>
          <a:bodyPr wrap="square" rtlCol="0" anchor="ctr"/>
          <a:lstStyle/>
          <a:p>
            <a:pPr indent="0" marL="0">
              <a:buNone/>
            </a:pPr>
            <a:r>
              <a:rPr lang="en-US" sz="4000" b="1" dirty="0">
                <a:solidFill>
                  <a:srgbClr val="44546A"/>
                </a:solidFill>
              </a:rPr>
              <a:t>Mean Pay Gap: </a:t>
            </a:r>
            <a:endParaRPr lang="en-US" sz="4000" dirty="0"/>
          </a:p>
        </p:txBody>
      </p:sp>
      <p:sp>
        <p:nvSpPr>
          <p:cNvPr id="6" name="Text 4"/>
          <p:cNvSpPr/>
          <p:nvPr/>
        </p:nvSpPr>
        <p:spPr>
          <a:xfrm>
            <a:off x="1389888" y="7296912"/>
            <a:ext cx="29535120" cy="1152144"/>
          </a:xfrm>
          <a:prstGeom prst="rect">
            <a:avLst/>
          </a:prstGeom>
          <a:noFill/>
          <a:ln/>
        </p:spPr>
        <p:txBody>
          <a:bodyPr wrap="square" rtlCol="0" anchor="ctr"/>
          <a:lstStyle/>
          <a:p>
            <a:pPr indent="0" marL="0">
              <a:buNone/>
            </a:pPr>
            <a:r>
              <a:rPr lang="en-US" sz="4000" dirty="0">
                <a:solidFill>
                  <a:srgbClr val="44546A"/>
                </a:solidFill>
              </a:rPr>
              <a:t>The raw difference between men's average pay and women's average pay, usually expressed as a percentage. This can be affected by outliers.</a:t>
            </a:r>
            <a:endParaRPr lang="en-US" sz="4000" dirty="0"/>
          </a:p>
        </p:txBody>
      </p:sp>
      <p:sp>
        <p:nvSpPr>
          <p:cNvPr id="7" name="Text 5"/>
          <p:cNvSpPr/>
          <p:nvPr/>
        </p:nvSpPr>
        <p:spPr>
          <a:xfrm>
            <a:off x="1389888" y="8833104"/>
            <a:ext cx="6949440" cy="960120"/>
          </a:xfrm>
          <a:prstGeom prst="rect">
            <a:avLst/>
          </a:prstGeom>
          <a:noFill/>
          <a:ln/>
        </p:spPr>
        <p:txBody>
          <a:bodyPr wrap="square" rtlCol="0" anchor="ctr"/>
          <a:lstStyle/>
          <a:p>
            <a:pPr indent="0" marL="0">
              <a:buNone/>
            </a:pPr>
            <a:r>
              <a:rPr lang="en-US" sz="4000" b="1" dirty="0">
                <a:solidFill>
                  <a:srgbClr val="44546A"/>
                </a:solidFill>
              </a:rPr>
              <a:t>Median Pay Gap: </a:t>
            </a:r>
            <a:endParaRPr lang="en-US" sz="4000" dirty="0"/>
          </a:p>
        </p:txBody>
      </p:sp>
      <p:sp>
        <p:nvSpPr>
          <p:cNvPr id="8" name="Text 6"/>
          <p:cNvSpPr/>
          <p:nvPr/>
        </p:nvSpPr>
        <p:spPr>
          <a:xfrm>
            <a:off x="1389888" y="9793224"/>
            <a:ext cx="27797760" cy="1651406"/>
          </a:xfrm>
          <a:prstGeom prst="rect">
            <a:avLst/>
          </a:prstGeom>
          <a:noFill/>
          <a:ln/>
        </p:spPr>
        <p:txBody>
          <a:bodyPr wrap="square" rtlCol="0" anchor="ctr"/>
          <a:lstStyle/>
          <a:p>
            <a:pPr indent="0" marL="0">
              <a:buNone/>
            </a:pPr>
            <a:r>
              <a:rPr lang="en-US" sz="4000" dirty="0">
                <a:solidFill>
                  <a:srgbClr val="44546A"/>
                </a:solidFill>
              </a:rPr>
              <a:t>The difference in pay between the middle-paid man and middle-paid woman in your organisation, usually expressed as a percentage. This is less affected by outliers.</a:t>
            </a:r>
            <a:endParaRPr lang="en-US" sz="4000" dirty="0"/>
          </a:p>
        </p:txBody>
      </p:sp>
      <p:sp>
        <p:nvSpPr>
          <p:cNvPr id="9" name="Text 7"/>
          <p:cNvSpPr/>
          <p:nvPr/>
        </p:nvSpPr>
        <p:spPr>
          <a:xfrm>
            <a:off x="1389888" y="11521440"/>
            <a:ext cx="3474720" cy="960120"/>
          </a:xfrm>
          <a:prstGeom prst="rect">
            <a:avLst/>
          </a:prstGeom>
          <a:noFill/>
          <a:ln/>
        </p:spPr>
        <p:txBody>
          <a:bodyPr wrap="square" rtlCol="0" anchor="ctr"/>
          <a:lstStyle/>
          <a:p>
            <a:pPr indent="0" marL="0">
              <a:buNone/>
            </a:pPr>
            <a:r>
              <a:rPr lang="en-US" sz="4000" b="1" dirty="0">
                <a:solidFill>
                  <a:srgbClr val="44546A"/>
                </a:solidFill>
              </a:rPr>
              <a:t>Quartile: </a:t>
            </a:r>
            <a:endParaRPr lang="en-US" sz="4000" dirty="0"/>
          </a:p>
        </p:txBody>
      </p:sp>
      <p:sp>
        <p:nvSpPr>
          <p:cNvPr id="10" name="Text 8"/>
          <p:cNvSpPr/>
          <p:nvPr/>
        </p:nvSpPr>
        <p:spPr>
          <a:xfrm>
            <a:off x="1389888" y="12481560"/>
            <a:ext cx="24323040" cy="1632204"/>
          </a:xfrm>
          <a:prstGeom prst="rect">
            <a:avLst/>
          </a:prstGeom>
          <a:noFill/>
          <a:ln/>
        </p:spPr>
        <p:txBody>
          <a:bodyPr wrap="square" rtlCol="0" anchor="ctr"/>
          <a:lstStyle/>
          <a:p>
            <a:pPr indent="0" marL="0">
              <a:buNone/>
            </a:pPr>
            <a:r>
              <a:rPr lang="en-US" sz="4000" dirty="0">
                <a:solidFill>
                  <a:srgbClr val="44546A"/>
                </a:solidFill>
              </a:rPr>
              <a:t>A division of your entire organisation into four groups of equal numbers, starting from the lowest-paid group (lower quartile) to your highest-paid group (upper quartile).</a:t>
            </a:r>
            <a:endParaRPr lang="en-US" sz="4000" dirty="0"/>
          </a:p>
        </p:txBody>
      </p:sp>
      <p:sp>
        <p:nvSpPr>
          <p:cNvPr id="11" name="Text 9"/>
          <p:cNvSpPr/>
          <p:nvPr/>
        </p:nvSpPr>
        <p:spPr>
          <a:xfrm>
            <a:off x="1389888" y="14209776"/>
            <a:ext cx="8686800" cy="960120"/>
          </a:xfrm>
          <a:prstGeom prst="rect">
            <a:avLst/>
          </a:prstGeom>
          <a:noFill/>
          <a:ln/>
        </p:spPr>
        <p:txBody>
          <a:bodyPr wrap="square" rtlCol="0" anchor="ctr"/>
          <a:lstStyle/>
          <a:p>
            <a:pPr indent="0" marL="0">
              <a:buNone/>
            </a:pPr>
            <a:r>
              <a:rPr lang="en-US" sz="4000" b="1" dirty="0">
                <a:solidFill>
                  <a:srgbClr val="44546A"/>
                </a:solidFill>
              </a:rPr>
              <a:t>Contribution to Pay Gap: </a:t>
            </a:r>
            <a:endParaRPr lang="en-US" sz="4000" dirty="0"/>
          </a:p>
        </p:txBody>
      </p:sp>
      <p:sp>
        <p:nvSpPr>
          <p:cNvPr id="12" name="Text 10"/>
          <p:cNvSpPr/>
          <p:nvPr/>
        </p:nvSpPr>
        <p:spPr>
          <a:xfrm>
            <a:off x="1389888" y="14977872"/>
            <a:ext cx="22585680" cy="2688336"/>
          </a:xfrm>
          <a:prstGeom prst="rect">
            <a:avLst/>
          </a:prstGeom>
          <a:noFill/>
          <a:ln/>
        </p:spPr>
        <p:txBody>
          <a:bodyPr wrap="square" rtlCol="0" anchor="ctr"/>
          <a:lstStyle/>
          <a:p>
            <a:pPr indent="0" marL="0">
              <a:buNone/>
            </a:pPr>
            <a:r>
              <a:rPr lang="en-US" sz="4000" dirty="0">
                <a:solidFill>
                  <a:srgbClr val="44546A"/>
                </a:solidFill>
              </a:rPr>
              <a:t>The number of percentage points a group contributes to your overall mean pay gap, whereby summing all your contributions per group will give you the mean pay gap. Using this, you will see which group contributes most to your organisation's pay gap.</a:t>
            </a:r>
            <a:endParaRPr lang="en-US" sz="4000" dirty="0"/>
          </a:p>
        </p:txBody>
      </p:sp>
      <p:pic>
        <p:nvPicPr>
          <p:cNvPr id="13" name="Image 0" descr="/assets/img/pdftemplate/Group-309.png">    </p:cNvPr>
          <p:cNvPicPr>
            <a:picLocks noChangeAspect="1"/>
          </p:cNvPicPr>
          <p:nvPr/>
        </p:nvPicPr>
        <p:blipFill>
          <a:blip r:embed="rId1"/>
          <a:stretch>
            <a:fillRect/>
          </a:stretch>
        </p:blipFill>
        <p:spPr>
          <a:xfrm>
            <a:off x="25017984" y="10561320"/>
            <a:ext cx="7644384" cy="72969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1737360" y="9601200"/>
            <a:ext cx="26060400" cy="0"/>
          </a:xfrm>
          <a:prstGeom prst="rect">
            <a:avLst/>
          </a:prstGeom>
          <a:noFill/>
          <a:ln/>
        </p:spPr>
        <p:txBody>
          <a:bodyPr wrap="square" rtlCol="0" anchor="ctr"/>
          <a:lstStyle/>
          <a:p>
            <a:pPr indent="0" marL="0">
              <a:buNone/>
            </a:pPr>
            <a:r>
              <a:rPr lang="en-US" sz="13400" dirty="0">
                <a:solidFill>
                  <a:srgbClr val="3A4545"/>
                </a:solidFill>
                <a:latin typeface="Roboto" pitchFamily="34" charset="0"/>
                <a:ea typeface="Roboto" pitchFamily="34" charset="-122"/>
                <a:cs typeface="Roboto" pitchFamily="34" charset="-120"/>
              </a:rPr>
              <a:t>Thank you</a:t>
            </a:r>
            <a:endParaRPr lang="en-US" sz="13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3474720" y="1920240"/>
            <a:ext cx="19110960" cy="17282160"/>
          </a:xfrm>
          <a:prstGeom prst="rect">
            <a:avLst/>
          </a:prstGeom>
          <a:noFill/>
          <a:ln/>
        </p:spPr>
        <p:txBody>
          <a:bodyPr wrap="square" rtlCol="0" anchor="ctr"/>
          <a:lstStyle/>
          <a:p>
            <a:pPr algn="l" indent="0" marL="0">
              <a:buNone/>
            </a:pPr>
            <a:r>
              <a:rPr lang="en-US" sz="4800" dirty="0">
                <a:solidFill>
                  <a:srgbClr val="44546A"/>
                </a:solidFill>
              </a:rPr>
              <a:t>This report has been produced for your organisation. It includes all the figures required for Gender Pay Reporting under the Employment Equality Act 1998 (Section 20A) (Gender Pay Gap Information) Regulations 2022.</a:t>
            </a:r>
            <a:endParaRPr lang="en-US" sz="4800" dirty="0"/>
          </a:p>
          <a:p>
            <a:pPr algn="l" indent="0" marL="0">
              <a:buNone/>
            </a:pPr>
            <a:endParaRPr lang="en-US" sz="4800" dirty="0"/>
          </a:p>
          <a:p>
            <a:pPr algn="l" indent="0" marL="0">
              <a:buNone/>
            </a:pPr>
            <a:r>
              <a:rPr lang="en-US" sz="4800" dirty="0">
                <a:solidFill>
                  <a:srgbClr val="44546A"/>
                </a:solidFill>
              </a:rPr>
              <a:t>It also provides a detailed analysis of all your datapoints mapped in the Gapsquare app. This allows your company to break down your organization-wide metrics into smaller groups of employees - for example, you could look at employees by age, job level, business unit, or any other custom label.</a:t>
            </a:r>
            <a:endParaRPr lang="en-US" sz="4800" dirty="0"/>
          </a:p>
        </p:txBody>
      </p:sp>
      <p:pic>
        <p:nvPicPr>
          <p:cNvPr id="3" name="Image 0" descr="/assets/img/pdftemplate/global-business-award.webp">    </p:cNvPr>
          <p:cNvPicPr>
            <a:picLocks noChangeAspect="1"/>
          </p:cNvPicPr>
          <p:nvPr/>
        </p:nvPicPr>
        <p:blipFill>
          <a:blip r:embed="rId1"/>
          <a:stretch>
            <a:fillRect/>
          </a:stretch>
        </p:blipFill>
        <p:spPr>
          <a:xfrm>
            <a:off x="26060400" y="11521440"/>
            <a:ext cx="6949440" cy="5760720"/>
          </a:xfrm>
          <a:prstGeom prst="rect">
            <a:avLst/>
          </a:prstGeom>
        </p:spPr>
      </p:pic>
      <p:pic>
        <p:nvPicPr>
          <p:cNvPr id="4" name="Image 1" descr="/assets/img/pptx/Mask-Group-46.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60400" y="3840480"/>
            <a:ext cx="6949440" cy="67208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0" y="2784348"/>
            <a:ext cx="34747200" cy="1152144"/>
          </a:xfrm>
          <a:prstGeom prst="rect">
            <a:avLst/>
          </a:prstGeom>
          <a:noFill/>
          <a:ln/>
        </p:spPr>
        <p:txBody>
          <a:bodyPr wrap="square" rtlCol="0" anchor="ctr">
            <a:spAutoFit/>
          </a:bodyPr>
          <a:lstStyle/>
          <a:p>
            <a:pPr algn="ctr" indent="0" marL="0">
              <a:buNone/>
            </a:pPr>
            <a:r>
              <a:rPr lang="en-US" sz="5400" b="1" dirty="0">
                <a:solidFill>
                  <a:srgbClr val="44546A"/>
                </a:solidFill>
              </a:rPr>
              <a:t>Headline Figures</a:t>
            </a:r>
            <a:endParaRPr lang="en-US" sz="5400" dirty="0"/>
          </a:p>
        </p:txBody>
      </p:sp>
      <p:sp>
        <p:nvSpPr>
          <p:cNvPr id="3" name="Text 1"/>
          <p:cNvSpPr/>
          <p:nvPr/>
        </p:nvSpPr>
        <p:spPr>
          <a:xfrm>
            <a:off x="2779776" y="4032504"/>
            <a:ext cx="6949440" cy="960120"/>
          </a:xfrm>
          <a:prstGeom prst="rect">
            <a:avLst/>
          </a:prstGeom>
          <a:noFill/>
          <a:ln/>
        </p:spPr>
        <p:txBody>
          <a:bodyPr wrap="square" rtlCol="0" anchor="ctr"/>
          <a:lstStyle/>
          <a:p>
            <a:pPr algn="ctr" indent="0" marL="0">
              <a:buNone/>
            </a:pPr>
            <a:r>
              <a:rPr lang="en-US" sz="4400" b="1" dirty="0">
                <a:solidFill>
                  <a:srgbClr val="44546A"/>
                </a:solidFill>
              </a:rPr>
              <a:t>Hourly remuneration</a:t>
            </a:r>
            <a:endParaRPr lang="en-US" sz="4400" dirty="0"/>
          </a:p>
        </p:txBody>
      </p:sp>
      <p:sp>
        <p:nvSpPr>
          <p:cNvPr id="4" name="Text 2"/>
          <p:cNvSpPr/>
          <p:nvPr/>
        </p:nvSpPr>
        <p:spPr>
          <a:xfrm>
            <a:off x="173736" y="4992624"/>
            <a:ext cx="13898880" cy="960120"/>
          </a:xfrm>
          <a:prstGeom prst="rect">
            <a:avLst/>
          </a:prstGeom>
          <a:noFill/>
          <a:ln/>
        </p:spPr>
        <p:txBody>
          <a:bodyPr wrap="square" rtlCol="0" anchor="ctr"/>
          <a:lstStyle/>
          <a:p>
            <a:pPr algn="l" indent="0" marL="0">
              <a:buNone/>
            </a:pPr>
            <a:r>
              <a:rPr lang="en-US" sz="4800" dirty="0">
                <a:solidFill>
                  <a:srgbClr val="5C646F"/>
                </a:solidFill>
              </a:rPr>
              <a:t>Women's </a:t>
            </a:r>
            <a:pPr algn="l" indent="0" marL="0">
              <a:buNone/>
            </a:pPr>
            <a:r>
              <a:rPr lang="en-US" sz="4800" b="1" dirty="0">
                <a:solidFill>
                  <a:srgbClr val="C00000"/>
                </a:solidFill>
              </a:rPr>
              <a:t>mean hourly rate </a:t>
            </a:r>
            <a:pPr algn="l" indent="0" marL="0">
              <a:buNone/>
            </a:pPr>
            <a:r>
              <a:rPr lang="en-US" sz="4800" dirty="0">
                <a:solidFill>
                  <a:srgbClr val="5C646F"/>
                </a:solidFill>
              </a:rPr>
              <a:t>is 21.45% less</a:t>
            </a:r>
            <a:endParaRPr lang="en-US" sz="4800" dirty="0"/>
          </a:p>
        </p:txBody>
      </p:sp>
      <p:sp>
        <p:nvSpPr>
          <p:cNvPr id="5" name="Text 3"/>
          <p:cNvSpPr/>
          <p:nvPr/>
        </p:nvSpPr>
        <p:spPr>
          <a:xfrm>
            <a:off x="173736" y="5952744"/>
            <a:ext cx="13898880" cy="768096"/>
          </a:xfrm>
          <a:prstGeom prst="rect">
            <a:avLst/>
          </a:prstGeom>
          <a:noFill/>
          <a:ln/>
        </p:spPr>
        <p:txBody>
          <a:bodyPr wrap="square" rtlCol="0" anchor="ctr"/>
          <a:lstStyle/>
          <a:p>
            <a:pPr algn="l" indent="0" marL="0">
              <a:buNone/>
            </a:pPr>
            <a:r>
              <a:rPr lang="en-US" sz="3200" dirty="0">
                <a:solidFill>
                  <a:srgbClr val="5C646F"/>
                </a:solidFill>
              </a:rPr>
              <a:t>Mean pay per hour for men: 23.32</a:t>
            </a:r>
            <a:endParaRPr lang="en-US" sz="3200" dirty="0"/>
          </a:p>
        </p:txBody>
      </p:sp>
      <p:sp>
        <p:nvSpPr>
          <p:cNvPr id="6" name="Text 4"/>
          <p:cNvSpPr/>
          <p:nvPr/>
        </p:nvSpPr>
        <p:spPr>
          <a:xfrm>
            <a:off x="7210044" y="5952744"/>
            <a:ext cx="13898880" cy="768096"/>
          </a:xfrm>
          <a:prstGeom prst="rect">
            <a:avLst/>
          </a:prstGeom>
          <a:noFill/>
          <a:ln/>
        </p:spPr>
        <p:txBody>
          <a:bodyPr wrap="square" rtlCol="0" anchor="ctr"/>
          <a:lstStyle/>
          <a:p>
            <a:pPr algn="l" indent="0" marL="0">
              <a:buNone/>
            </a:pPr>
            <a:r>
              <a:rPr lang="en-US" sz="3200" dirty="0">
                <a:solidFill>
                  <a:srgbClr val="5C646F"/>
                </a:solidFill>
              </a:rPr>
              <a:t>Mean pay per hour for women: 18.32</a:t>
            </a:r>
            <a:endParaRPr lang="en-US" sz="3200" dirty="0"/>
          </a:p>
        </p:txBody>
      </p:sp>
      <p:sp>
        <p:nvSpPr>
          <p:cNvPr id="7" name="Text 5"/>
          <p:cNvSpPr/>
          <p:nvPr/>
        </p:nvSpPr>
        <p:spPr>
          <a:xfrm>
            <a:off x="173736" y="6912864"/>
            <a:ext cx="13898880" cy="768096"/>
          </a:xfrm>
          <a:prstGeom prst="rect">
            <a:avLst/>
          </a:prstGeom>
          <a:noFill/>
          <a:ln/>
        </p:spPr>
        <p:txBody>
          <a:bodyPr wrap="square" rtlCol="0" anchor="ctr"/>
          <a:lstStyle/>
          <a:p>
            <a:pPr algn="l" indent="0" marL="0">
              <a:buNone/>
            </a:pPr>
            <a:r>
              <a:rPr lang="en-US" sz="3200" dirty="0">
                <a:solidFill>
                  <a:srgbClr val="5C646F"/>
                </a:solidFill>
              </a:rPr>
              <a:t>Difference in pay: 5.00</a:t>
            </a:r>
            <a:endParaRPr lang="en-US" sz="3200" dirty="0"/>
          </a:p>
        </p:txBody>
      </p:sp>
      <p:sp>
        <p:nvSpPr>
          <p:cNvPr id="8" name="Text 6"/>
          <p:cNvSpPr/>
          <p:nvPr/>
        </p:nvSpPr>
        <p:spPr>
          <a:xfrm>
            <a:off x="173736" y="7680960"/>
            <a:ext cx="13898880" cy="960120"/>
          </a:xfrm>
          <a:prstGeom prst="rect">
            <a:avLst/>
          </a:prstGeom>
          <a:noFill/>
          <a:ln/>
        </p:spPr>
        <p:txBody>
          <a:bodyPr wrap="square" rtlCol="0" anchor="ctr"/>
          <a:lstStyle/>
          <a:p>
            <a:pPr algn="l" indent="0" marL="0">
              <a:buNone/>
            </a:pPr>
            <a:r>
              <a:rPr lang="en-US" sz="4800" dirty="0">
                <a:solidFill>
                  <a:srgbClr val="5C646F"/>
                </a:solidFill>
              </a:rPr>
              <a:t>Women's </a:t>
            </a:r>
            <a:pPr algn="l" indent="0" marL="0">
              <a:buNone/>
            </a:pPr>
            <a:r>
              <a:rPr lang="en-US" sz="4800" b="1" dirty="0">
                <a:solidFill>
                  <a:srgbClr val="C00000"/>
                </a:solidFill>
              </a:rPr>
              <a:t>median hourly rate </a:t>
            </a:r>
            <a:pPr algn="l" indent="0" marL="0">
              <a:buNone/>
            </a:pPr>
            <a:r>
              <a:rPr lang="en-US" sz="4800" dirty="0">
                <a:solidFill>
                  <a:srgbClr val="5C646F"/>
                </a:solidFill>
              </a:rPr>
              <a:t>is 48.53% less</a:t>
            </a:r>
            <a:endParaRPr lang="en-US" sz="4800" dirty="0"/>
          </a:p>
        </p:txBody>
      </p:sp>
      <p:sp>
        <p:nvSpPr>
          <p:cNvPr id="9" name="Text 7"/>
          <p:cNvSpPr/>
          <p:nvPr/>
        </p:nvSpPr>
        <p:spPr>
          <a:xfrm>
            <a:off x="173736" y="8641080"/>
            <a:ext cx="13898880" cy="768096"/>
          </a:xfrm>
          <a:prstGeom prst="rect">
            <a:avLst/>
          </a:prstGeom>
          <a:noFill/>
          <a:ln/>
        </p:spPr>
        <p:txBody>
          <a:bodyPr wrap="square" rtlCol="0" anchor="ctr"/>
          <a:lstStyle/>
          <a:p>
            <a:pPr algn="l" indent="0" marL="0">
              <a:buNone/>
            </a:pPr>
            <a:r>
              <a:rPr lang="en-US" sz="3200" dirty="0">
                <a:solidFill>
                  <a:srgbClr val="5C646F"/>
                </a:solidFill>
              </a:rPr>
              <a:t>Median pay per hour for men: 25.77</a:t>
            </a:r>
            <a:endParaRPr lang="en-US" sz="3200" dirty="0"/>
          </a:p>
        </p:txBody>
      </p:sp>
      <p:sp>
        <p:nvSpPr>
          <p:cNvPr id="10" name="Text 8"/>
          <p:cNvSpPr/>
          <p:nvPr/>
        </p:nvSpPr>
        <p:spPr>
          <a:xfrm>
            <a:off x="7210044" y="8641080"/>
            <a:ext cx="13898880" cy="768096"/>
          </a:xfrm>
          <a:prstGeom prst="rect">
            <a:avLst/>
          </a:prstGeom>
          <a:noFill/>
          <a:ln/>
        </p:spPr>
        <p:txBody>
          <a:bodyPr wrap="square" rtlCol="0" anchor="ctr"/>
          <a:lstStyle/>
          <a:p>
            <a:pPr algn="l" indent="0" marL="0">
              <a:buNone/>
            </a:pPr>
            <a:r>
              <a:rPr lang="en-US" sz="3200" dirty="0">
                <a:solidFill>
                  <a:srgbClr val="5C646F"/>
                </a:solidFill>
              </a:rPr>
              <a:t>Median pay per hour for women: 13.26</a:t>
            </a:r>
            <a:endParaRPr lang="en-US" sz="3200" dirty="0"/>
          </a:p>
        </p:txBody>
      </p:sp>
      <p:sp>
        <p:nvSpPr>
          <p:cNvPr id="11" name="Text 9"/>
          <p:cNvSpPr/>
          <p:nvPr/>
        </p:nvSpPr>
        <p:spPr>
          <a:xfrm>
            <a:off x="173736" y="9601200"/>
            <a:ext cx="13898880" cy="768096"/>
          </a:xfrm>
          <a:prstGeom prst="rect">
            <a:avLst/>
          </a:prstGeom>
          <a:noFill/>
          <a:ln/>
        </p:spPr>
        <p:txBody>
          <a:bodyPr wrap="square" rtlCol="0" anchor="ctr"/>
          <a:lstStyle/>
          <a:p>
            <a:pPr algn="l" indent="0" marL="0">
              <a:buNone/>
            </a:pPr>
            <a:r>
              <a:rPr lang="en-US" sz="3200" dirty="0">
                <a:solidFill>
                  <a:srgbClr val="5C646F"/>
                </a:solidFill>
              </a:rPr>
              <a:t>Difference in pay: 12.51</a:t>
            </a:r>
            <a:endParaRPr lang="en-US" sz="3200" dirty="0"/>
          </a:p>
        </p:txBody>
      </p:sp>
      <p:pic>
        <p:nvPicPr>
          <p:cNvPr id="12" name="Image 0" descr="preencoded.png">    </p:cNvPr>
          <p:cNvPicPr>
            <a:picLocks noChangeAspect="1"/>
          </p:cNvPicPr>
          <p:nvPr/>
        </p:nvPicPr>
        <p:blipFill>
          <a:blip r:embed="rId1"/>
          <a:stretch>
            <a:fillRect/>
          </a:stretch>
        </p:blipFill>
        <p:spPr>
          <a:xfrm>
            <a:off x="14420088" y="5088636"/>
            <a:ext cx="6254496" cy="2304288"/>
          </a:xfrm>
          <a:prstGeom prst="rect">
            <a:avLst/>
          </a:prstGeom>
        </p:spPr>
      </p:pic>
      <p:pic>
        <p:nvPicPr>
          <p:cNvPr id="13" name="Image 1" descr="preencoded.png">    </p:cNvPr>
          <p:cNvPicPr>
            <a:picLocks noChangeAspect="1"/>
          </p:cNvPicPr>
          <p:nvPr/>
        </p:nvPicPr>
        <p:blipFill>
          <a:blip r:embed="rId2"/>
          <a:stretch>
            <a:fillRect/>
          </a:stretch>
        </p:blipFill>
        <p:spPr>
          <a:xfrm>
            <a:off x="14420088" y="7776972"/>
            <a:ext cx="6254496" cy="23042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assets/img/pptx/Group_171.png">    </p:cNvPr>
          <p:cNvPicPr>
            <a:picLocks noChangeAspect="1"/>
          </p:cNvPicPr>
          <p:nvPr/>
        </p:nvPicPr>
        <p:blipFill>
          <a:blip r:embed="rId1"/>
          <a:stretch>
            <a:fillRect/>
          </a:stretch>
        </p:blipFill>
        <p:spPr>
          <a:xfrm>
            <a:off x="4169664" y="1920240"/>
            <a:ext cx="30577536" cy="17282160"/>
          </a:xfrm>
          <a:prstGeom prst="rect">
            <a:avLst/>
          </a:prstGeom>
        </p:spPr>
      </p:pic>
      <p:sp>
        <p:nvSpPr>
          <p:cNvPr id="3" name="Text 0"/>
          <p:cNvSpPr/>
          <p:nvPr/>
        </p:nvSpPr>
        <p:spPr>
          <a:xfrm>
            <a:off x="0" y="8641080"/>
            <a:ext cx="34747200" cy="1920240"/>
          </a:xfrm>
          <a:prstGeom prst="rect">
            <a:avLst/>
          </a:prstGeom>
          <a:noFill/>
          <a:ln/>
        </p:spPr>
        <p:txBody>
          <a:bodyPr wrap="square" rtlCol="0" anchor="ctr"/>
          <a:lstStyle/>
          <a:p>
            <a:pPr algn="ctr" indent="0" marL="0">
              <a:buNone/>
            </a:pPr>
            <a:r>
              <a:rPr lang="en-US" sz="13800" b="1" dirty="0">
                <a:solidFill>
                  <a:srgbClr val="202526"/>
                </a:solidFill>
              </a:rPr>
              <a:t>Pay</a:t>
            </a:r>
            <a:endParaRPr lang="en-US" sz="13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737360" y="3360420"/>
            <a:ext cx="10424160" cy="1920240"/>
          </a:xfrm>
          <a:prstGeom prst="rect">
            <a:avLst/>
          </a:prstGeom>
          <a:noFill/>
          <a:ln/>
        </p:spPr>
        <p:txBody>
          <a:bodyPr wrap="square" rtlCol="0" anchor="ctr"/>
          <a:lstStyle/>
          <a:p>
            <a:pPr algn="ctr" indent="0" marL="0">
              <a:buNone/>
            </a:pPr>
            <a:r>
              <a:rPr lang="en-US" sz="5400" b="1" dirty="0">
                <a:solidFill>
                  <a:srgbClr val="44546A"/>
                </a:solidFill>
              </a:rPr>
              <a:t>Hourly remuneration</a:t>
            </a:r>
            <a:endParaRPr lang="en-US" sz="5400" dirty="0"/>
          </a:p>
        </p:txBody>
      </p:sp>
      <p:sp>
        <p:nvSpPr>
          <p:cNvPr id="3" name="Text 1"/>
          <p:cNvSpPr/>
          <p:nvPr/>
        </p:nvSpPr>
        <p:spPr>
          <a:xfrm>
            <a:off x="1737360" y="5760720"/>
            <a:ext cx="26060400" cy="960120"/>
          </a:xfrm>
          <a:prstGeom prst="rect">
            <a:avLst/>
          </a:prstGeom>
          <a:noFill/>
          <a:ln/>
        </p:spPr>
        <p:txBody>
          <a:bodyPr wrap="square" rtlCol="0" anchor="ctr"/>
          <a:lstStyle/>
          <a:p>
            <a:pPr algn="l" indent="0" marL="0">
              <a:buNone/>
            </a:pPr>
            <a:r>
              <a:rPr lang="en-US" sz="5400" dirty="0">
                <a:solidFill>
                  <a:srgbClr val="44546A"/>
                </a:solidFill>
              </a:rPr>
              <a:t>Women's mean hourly rate is 21.45% less</a:t>
            </a:r>
            <a:endParaRPr lang="en-US" sz="5400" dirty="0"/>
          </a:p>
        </p:txBody>
      </p:sp>
      <p:sp>
        <p:nvSpPr>
          <p:cNvPr id="4" name="Text 2"/>
          <p:cNvSpPr/>
          <p:nvPr/>
        </p:nvSpPr>
        <p:spPr>
          <a:xfrm>
            <a:off x="1737360" y="6720840"/>
            <a:ext cx="26060400" cy="960120"/>
          </a:xfrm>
          <a:prstGeom prst="rect">
            <a:avLst/>
          </a:prstGeom>
          <a:noFill/>
          <a:ln/>
        </p:spPr>
        <p:txBody>
          <a:bodyPr wrap="square" rtlCol="0" anchor="ctr"/>
          <a:lstStyle/>
          <a:p>
            <a:pPr algn="l" indent="0" marL="0">
              <a:buNone/>
            </a:pPr>
            <a:r>
              <a:rPr lang="en-US" sz="5400" dirty="0">
                <a:solidFill>
                  <a:srgbClr val="44546A"/>
                </a:solidFill>
              </a:rPr>
              <a:t>Mean pay per hour for men: 23.32</a:t>
            </a:r>
            <a:endParaRPr lang="en-US" sz="5400" dirty="0"/>
          </a:p>
        </p:txBody>
      </p:sp>
      <p:sp>
        <p:nvSpPr>
          <p:cNvPr id="5" name="Text 3"/>
          <p:cNvSpPr/>
          <p:nvPr/>
        </p:nvSpPr>
        <p:spPr>
          <a:xfrm>
            <a:off x="1737360" y="7680960"/>
            <a:ext cx="26060400" cy="960120"/>
          </a:xfrm>
          <a:prstGeom prst="rect">
            <a:avLst/>
          </a:prstGeom>
          <a:noFill/>
          <a:ln/>
        </p:spPr>
        <p:txBody>
          <a:bodyPr wrap="square" rtlCol="0" anchor="ctr"/>
          <a:lstStyle/>
          <a:p>
            <a:pPr algn="l" indent="0" marL="0">
              <a:buNone/>
            </a:pPr>
            <a:r>
              <a:rPr lang="en-US" sz="5400" dirty="0">
                <a:solidFill>
                  <a:srgbClr val="44546A"/>
                </a:solidFill>
              </a:rPr>
              <a:t>Mean pay per hour for women: 18.32</a:t>
            </a:r>
            <a:endParaRPr lang="en-US" sz="5400" dirty="0"/>
          </a:p>
        </p:txBody>
      </p:sp>
      <p:sp>
        <p:nvSpPr>
          <p:cNvPr id="6" name="Text 4"/>
          <p:cNvSpPr/>
          <p:nvPr/>
        </p:nvSpPr>
        <p:spPr>
          <a:xfrm>
            <a:off x="1737360" y="8641080"/>
            <a:ext cx="26060400" cy="960120"/>
          </a:xfrm>
          <a:prstGeom prst="rect">
            <a:avLst/>
          </a:prstGeom>
          <a:noFill/>
          <a:ln/>
        </p:spPr>
        <p:txBody>
          <a:bodyPr wrap="square" rtlCol="0" anchor="ctr"/>
          <a:lstStyle/>
          <a:p>
            <a:pPr algn="l" indent="0" marL="0">
              <a:buNone/>
            </a:pPr>
            <a:r>
              <a:rPr lang="en-US" sz="5400" dirty="0">
                <a:solidFill>
                  <a:srgbClr val="44546A"/>
                </a:solidFill>
              </a:rPr>
              <a:t>Difference in pay: 5.00</a:t>
            </a:r>
            <a:endParaRPr lang="en-US" sz="5400" dirty="0"/>
          </a:p>
        </p:txBody>
      </p:sp>
      <p:sp>
        <p:nvSpPr>
          <p:cNvPr id="7" name="Text 5"/>
          <p:cNvSpPr/>
          <p:nvPr/>
        </p:nvSpPr>
        <p:spPr>
          <a:xfrm>
            <a:off x="1737360" y="11521440"/>
            <a:ext cx="26060400" cy="960120"/>
          </a:xfrm>
          <a:prstGeom prst="rect">
            <a:avLst/>
          </a:prstGeom>
          <a:noFill/>
          <a:ln/>
        </p:spPr>
        <p:txBody>
          <a:bodyPr wrap="square" rtlCol="0" anchor="ctr"/>
          <a:lstStyle/>
          <a:p>
            <a:pPr algn="l" indent="0" marL="0">
              <a:buNone/>
            </a:pPr>
            <a:r>
              <a:rPr lang="en-US" sz="5400" dirty="0">
                <a:solidFill>
                  <a:srgbClr val="44546A"/>
                </a:solidFill>
              </a:rPr>
              <a:t>Women's median hourly rate is: 48.53% less</a:t>
            </a:r>
            <a:endParaRPr lang="en-US" sz="5400" dirty="0"/>
          </a:p>
        </p:txBody>
      </p:sp>
      <p:sp>
        <p:nvSpPr>
          <p:cNvPr id="8" name="Text 6"/>
          <p:cNvSpPr/>
          <p:nvPr/>
        </p:nvSpPr>
        <p:spPr>
          <a:xfrm>
            <a:off x="1737360" y="12481560"/>
            <a:ext cx="26060400" cy="960120"/>
          </a:xfrm>
          <a:prstGeom prst="rect">
            <a:avLst/>
          </a:prstGeom>
          <a:noFill/>
          <a:ln/>
        </p:spPr>
        <p:txBody>
          <a:bodyPr wrap="square" rtlCol="0" anchor="ctr"/>
          <a:lstStyle/>
          <a:p>
            <a:pPr algn="l" indent="0" marL="0">
              <a:buNone/>
            </a:pPr>
            <a:r>
              <a:rPr lang="en-US" sz="5400" dirty="0">
                <a:solidFill>
                  <a:srgbClr val="44546A"/>
                </a:solidFill>
              </a:rPr>
              <a:t>Median pay per hour for men: 25.77</a:t>
            </a:r>
            <a:endParaRPr lang="en-US" sz="5400" dirty="0"/>
          </a:p>
        </p:txBody>
      </p:sp>
      <p:sp>
        <p:nvSpPr>
          <p:cNvPr id="9" name="Text 7"/>
          <p:cNvSpPr/>
          <p:nvPr/>
        </p:nvSpPr>
        <p:spPr>
          <a:xfrm>
            <a:off x="1737360" y="13441680"/>
            <a:ext cx="26060400" cy="960120"/>
          </a:xfrm>
          <a:prstGeom prst="rect">
            <a:avLst/>
          </a:prstGeom>
          <a:noFill/>
          <a:ln/>
        </p:spPr>
        <p:txBody>
          <a:bodyPr wrap="square" rtlCol="0" anchor="ctr"/>
          <a:lstStyle/>
          <a:p>
            <a:pPr algn="l" indent="0" marL="0">
              <a:buNone/>
            </a:pPr>
            <a:r>
              <a:rPr lang="en-US" sz="5400" dirty="0">
                <a:solidFill>
                  <a:srgbClr val="44546A"/>
                </a:solidFill>
              </a:rPr>
              <a:t>Median pay per hour for women: 13.26</a:t>
            </a:r>
            <a:endParaRPr lang="en-US" sz="5400" dirty="0"/>
          </a:p>
        </p:txBody>
      </p:sp>
      <p:sp>
        <p:nvSpPr>
          <p:cNvPr id="10" name="Text 8"/>
          <p:cNvSpPr/>
          <p:nvPr/>
        </p:nvSpPr>
        <p:spPr>
          <a:xfrm>
            <a:off x="1737360" y="14401800"/>
            <a:ext cx="26060400" cy="960120"/>
          </a:xfrm>
          <a:prstGeom prst="rect">
            <a:avLst/>
          </a:prstGeom>
          <a:noFill/>
          <a:ln/>
        </p:spPr>
        <p:txBody>
          <a:bodyPr wrap="square" rtlCol="0" anchor="ctr"/>
          <a:lstStyle/>
          <a:p>
            <a:pPr algn="l" indent="0" marL="0">
              <a:buNone/>
            </a:pPr>
            <a:r>
              <a:rPr lang="en-US" sz="5400" dirty="0">
                <a:solidFill>
                  <a:srgbClr val="44546A"/>
                </a:solidFill>
              </a:rPr>
              <a:t>Difference in pay: 12.51</a:t>
            </a:r>
            <a:endParaRPr lang="en-US" sz="5400" dirty="0"/>
          </a:p>
        </p:txBody>
      </p:sp>
      <p:pic>
        <p:nvPicPr>
          <p:cNvPr id="11" name="Image 0" descr="/assets/img/pptx/semi-circle.png">    </p:cNvPr>
          <p:cNvPicPr>
            <a:picLocks noChangeAspect="1"/>
          </p:cNvPicPr>
          <p:nvPr/>
        </p:nvPicPr>
        <p:blipFill>
          <a:blip r:embed="rId1"/>
          <a:stretch>
            <a:fillRect/>
          </a:stretch>
        </p:blipFill>
        <p:spPr>
          <a:xfrm>
            <a:off x="27797760" y="3840480"/>
            <a:ext cx="6949440" cy="13441680"/>
          </a:xfrm>
          <a:prstGeom prst="rect">
            <a:avLst/>
          </a:prstGeom>
        </p:spPr>
      </p:pic>
      <p:pic>
        <p:nvPicPr>
          <p:cNvPr id="12" name="Image 1" descr="/assets/img/pptx/Two_Women_In_Circle.png">    </p:cNvPr>
          <p:cNvPicPr>
            <a:picLocks noChangeAspect="1"/>
          </p:cNvPicPr>
          <p:nvPr/>
        </p:nvPicPr>
        <p:blipFill>
          <a:blip r:embed="rId2"/>
          <a:stretch>
            <a:fillRect/>
          </a:stretch>
        </p:blipFill>
        <p:spPr>
          <a:xfrm>
            <a:off x="23280624" y="6720840"/>
            <a:ext cx="7644384" cy="76809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spAutoFit/>
          </a:bodyPr>
          <a:lstStyle/>
          <a:p>
            <a:pPr algn="ctr" indent="0" marL="0">
              <a:buNone/>
            </a:pPr>
            <a:r>
              <a:rPr lang="en-US" sz="5400" b="1" dirty="0">
                <a:solidFill>
                  <a:srgbClr val="44546A"/>
                </a:solidFill>
              </a:rPr>
              <a:t>Detailed Report Analysis By Quartiles</a:t>
            </a:r>
            <a:endParaRPr lang="en-US" sz="5400" dirty="0"/>
          </a:p>
        </p:txBody>
      </p:sp>
      <p:graphicFrame>
        <p:nvGraphicFramePr>
          <p:cNvPr id="7" name="Table 0"/>
          <p:cNvGraphicFramePr>
            <a:graphicFrameLocks noGrp="1"/>
          </p:cNvGraphicFramePr>
          <p:nvPr>
            <p:extLst>
              <p:ext uri="{D42A27DB-BD31-4B8C-83A1-F6EECF244321}">
                <p14:modId xmlns:p14="http://schemas.microsoft.com/office/powerpoint/2010/main" val="1579011935"/>
              </p:ext>
            </p:extLst>
          </p:nvPr>
        </p:nvGraphicFramePr>
        <p:xfrm>
          <a:off x="1737360" y="4800600"/>
          <a:ext cx="31272480" cy="13441680"/>
        </p:xfrm>
        <a:graphic>
          <a:graphicData uri="http://schemas.openxmlformats.org/drawingml/2006/table">
            <a:tbl>
              <a:tblPr/>
              <a:tblGrid>
                <a:gridCol w="3909060"/>
                <a:gridCol w="3909060"/>
                <a:gridCol w="3909060"/>
                <a:gridCol w="3909060"/>
                <a:gridCol w="3909060"/>
                <a:gridCol w="3909060"/>
                <a:gridCol w="3909060"/>
                <a:gridCol w="3909060"/>
              </a:tblGrid>
              <a:tr h="2688336">
                <a:tc>
                  <a:txBody>
                    <a:bodyPr/>
                    <a:lstStyle/>
                    <a:p>
                      <a:pPr algn="ctr" indent="0" marL="0">
                        <a:buNone/>
                      </a:pPr>
                      <a:r>
                        <a:rPr lang="en-US" sz="4000" dirty="0">
                          <a:solidFill>
                            <a:srgbClr val="F1F1F1"/>
                          </a:solidFill>
                        </a:rPr>
                        <a:t>Group</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indent="0" marL="0">
                        <a:buNone/>
                      </a:pPr>
                      <a:r>
                        <a:rPr lang="en-US" sz="4000" dirty="0">
                          <a:solidFill>
                            <a:srgbClr val="F1F1F1"/>
                          </a:solidFill>
                        </a:rPr>
                        <a:t>Mean Pay Ms</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indent="0" marL="0">
                        <a:buNone/>
                      </a:pPr>
                      <a:r>
                        <a:rPr lang="en-US" sz="4000" dirty="0">
                          <a:solidFill>
                            <a:srgbClr val="F1F1F1"/>
                          </a:solidFill>
                        </a:rPr>
                        <a:t>Mean Pay Fs</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indent="0" marL="0">
                        <a:buNone/>
                      </a:pPr>
                      <a:r>
                        <a:rPr lang="en-US" sz="4000" dirty="0">
                          <a:solidFill>
                            <a:srgbClr val="F1F1F1"/>
                          </a:solidFill>
                        </a:rPr>
                        <a:t>Pay Gap (mean)</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indent="0" marL="0">
                        <a:buNone/>
                      </a:pPr>
                      <a:r>
                        <a:rPr lang="en-US" sz="4000" dirty="0">
                          <a:solidFill>
                            <a:srgbClr val="F1F1F1"/>
                          </a:solidFill>
                        </a:rPr>
                        <a:t>Pay Gap (median)</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indent="0" marL="0">
                        <a:buNone/>
                      </a:pPr>
                      <a:r>
                        <a:rPr lang="en-US" sz="4000" dirty="0">
                          <a:solidFill>
                            <a:srgbClr val="F1F1F1"/>
                          </a:solidFill>
                        </a:rPr>
                        <a:t>Percentage of Ms</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indent="0" marL="0">
                        <a:buNone/>
                      </a:pPr>
                      <a:r>
                        <a:rPr lang="en-US" sz="4000" dirty="0">
                          <a:solidFill>
                            <a:srgbClr val="F1F1F1"/>
                          </a:solidFill>
                        </a:rPr>
                        <a:t>Percentage of Fs</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009688"/>
                    </a:solidFill>
                  </a:tcPr>
                </a:tc>
                <a:tc>
                  <a:txBody>
                    <a:bodyPr/>
                    <a:lstStyle/>
                    <a:p>
                      <a:pPr algn="ctr" indent="0" marL="0">
                        <a:buNone/>
                      </a:pPr>
                      <a:r>
                        <a:rPr lang="en-US" sz="4000" dirty="0">
                          <a:solidFill>
                            <a:srgbClr val="F1F1F1"/>
                          </a:solidFill>
                        </a:rPr>
                        <a:t>Contribution to Pay Gap</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009688"/>
                    </a:solidFill>
                  </a:tcPr>
                </a:tc>
              </a:tr>
              <a:tr h="2688336">
                <a:tc>
                  <a:txBody>
                    <a:bodyPr/>
                    <a:lstStyle/>
                    <a:p>
                      <a:pPr algn="ctr" indent="0" marL="0">
                        <a:buNone/>
                      </a:pPr>
                      <a:r>
                        <a:rPr lang="en-US" sz="4000" dirty="0">
                          <a:solidFill>
                            <a:srgbClr val="44546A"/>
                          </a:solidFill>
                        </a:rPr>
                        <a:t>Lower quartile</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4000" dirty="0">
                          <a:solidFill>
                            <a:srgbClr val="44546A"/>
                          </a:solidFill>
                        </a:rPr>
                        <a:t>12.00</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4000" dirty="0">
                          <a:solidFill>
                            <a:srgbClr val="44546A"/>
                          </a:solidFill>
                        </a:rPr>
                        <a:t>12.67</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4000" dirty="0">
                          <a:solidFill>
                            <a:srgbClr val="44546A"/>
                          </a:solidFill>
                        </a:rPr>
                        <a:t>-5.64%</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4000" dirty="0">
                          <a:solidFill>
                            <a:srgbClr val="44546A"/>
                          </a:solidFill>
                        </a:rPr>
                        <a:t>-5.7%</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4000" dirty="0">
                          <a:solidFill>
                            <a:srgbClr val="44546A"/>
                          </a:solidFill>
                        </a:rPr>
                        <a:t>7.14%</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4000" dirty="0">
                          <a:solidFill>
                            <a:srgbClr val="44546A"/>
                          </a:solidFill>
                        </a:rPr>
                        <a:t>92.86%</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4000" dirty="0">
                          <a:solidFill>
                            <a:srgbClr val="44546A"/>
                          </a:solidFill>
                        </a:rPr>
                        <a:t>-6.80%</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r>
              <a:tr h="2688336">
                <a:tc>
                  <a:txBody>
                    <a:bodyPr/>
                    <a:lstStyle/>
                    <a:p>
                      <a:pPr algn="ctr" indent="0" marL="0">
                        <a:buNone/>
                      </a:pPr>
                      <a:r>
                        <a:rPr lang="en-US" sz="4000" dirty="0">
                          <a:solidFill>
                            <a:srgbClr val="44546A"/>
                          </a:solidFill>
                        </a:rPr>
                        <a:t>Lower middle quartile</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indent="0" marL="0">
                        <a:buNone/>
                      </a:pPr>
                      <a:r>
                        <a:rPr lang="en-US" sz="4000" dirty="0">
                          <a:solidFill>
                            <a:srgbClr val="44546A"/>
                          </a:solidFill>
                        </a:rPr>
                        <a:t>0.00</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indent="0" marL="0">
                        <a:buNone/>
                      </a:pPr>
                      <a:r>
                        <a:rPr lang="en-US" sz="4000" dirty="0">
                          <a:solidFill>
                            <a:srgbClr val="44546A"/>
                          </a:solidFill>
                        </a:rPr>
                        <a:t>13.22</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indent="0" marL="0">
                        <a:buNone/>
                      </a:pPr>
                      <a:r>
                        <a:rPr lang="en-US" sz="4000" dirty="0">
                          <a:solidFill>
                            <a:srgbClr val="44546A"/>
                          </a:solidFill>
                        </a:rPr>
                        <a:t>-100%</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indent="0" marL="0">
                        <a:buNone/>
                      </a:pPr>
                      <a:r>
                        <a:rPr lang="en-US" sz="4000" dirty="0">
                          <a:solidFill>
                            <a:srgbClr val="44546A"/>
                          </a:solidFill>
                        </a:rPr>
                        <a:t>-100%</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indent="0" marL="0">
                        <a:buNone/>
                      </a:pPr>
                      <a:r>
                        <a:rPr lang="en-US" sz="4000" dirty="0">
                          <a:solidFill>
                            <a:srgbClr val="44546A"/>
                          </a:solidFill>
                        </a:rPr>
                        <a:t>0.00%</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indent="0" marL="0">
                        <a:buNone/>
                      </a:pPr>
                      <a:r>
                        <a:rPr lang="en-US" sz="4000" dirty="0">
                          <a:solidFill>
                            <a:srgbClr val="44546A"/>
                          </a:solidFill>
                        </a:rPr>
                        <a:t>100.00%</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indent="0" marL="0">
                        <a:buNone/>
                      </a:pPr>
                      <a:r>
                        <a:rPr lang="en-US" sz="4000" dirty="0">
                          <a:solidFill>
                            <a:srgbClr val="44546A"/>
                          </a:solidFill>
                        </a:rPr>
                        <a:t>-16.20%</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r>
              <a:tr h="2688336">
                <a:tc>
                  <a:txBody>
                    <a:bodyPr/>
                    <a:lstStyle/>
                    <a:p>
                      <a:pPr algn="ctr" indent="0" marL="0">
                        <a:buNone/>
                      </a:pPr>
                      <a:r>
                        <a:rPr lang="en-US" sz="4000" dirty="0">
                          <a:solidFill>
                            <a:srgbClr val="44546A"/>
                          </a:solidFill>
                        </a:rPr>
                        <a:t>Upper middle quartile</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4000" dirty="0">
                          <a:solidFill>
                            <a:srgbClr val="44546A"/>
                          </a:solidFill>
                        </a:rPr>
                        <a:t>18.56</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4000" dirty="0">
                          <a:solidFill>
                            <a:srgbClr val="44546A"/>
                          </a:solidFill>
                        </a:rPr>
                        <a:t>18.66</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4000" dirty="0">
                          <a:solidFill>
                            <a:srgbClr val="44546A"/>
                          </a:solidFill>
                        </a:rPr>
                        <a:t>-0.52%</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4000" dirty="0">
                          <a:solidFill>
                            <a:srgbClr val="44546A"/>
                          </a:solidFill>
                        </a:rPr>
                        <a:t>-0.01%</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4000" dirty="0">
                          <a:solidFill>
                            <a:srgbClr val="44546A"/>
                          </a:solidFill>
                        </a:rPr>
                        <a:t>16.07%</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4000" dirty="0">
                          <a:solidFill>
                            <a:srgbClr val="44546A"/>
                          </a:solidFill>
                        </a:rPr>
                        <a:t>83.93%</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4000" dirty="0">
                          <a:solidFill>
                            <a:srgbClr val="44546A"/>
                          </a:solidFill>
                        </a:rPr>
                        <a:t>7.35%</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tcPr>
                </a:tc>
              </a:tr>
              <a:tr h="2688336">
                <a:tc>
                  <a:txBody>
                    <a:bodyPr/>
                    <a:lstStyle/>
                    <a:p>
                      <a:pPr algn="ctr" indent="0" marL="0">
                        <a:buNone/>
                      </a:pPr>
                      <a:r>
                        <a:rPr lang="en-US" sz="4000" dirty="0">
                          <a:solidFill>
                            <a:srgbClr val="44546A"/>
                          </a:solidFill>
                        </a:rPr>
                        <a:t>Upper quartile</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indent="0" marL="0">
                        <a:buNone/>
                      </a:pPr>
                      <a:r>
                        <a:rPr lang="en-US" sz="4000" dirty="0">
                          <a:solidFill>
                            <a:srgbClr val="44546A"/>
                          </a:solidFill>
                        </a:rPr>
                        <a:t>29.62</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indent="0" marL="0">
                        <a:buNone/>
                      </a:pPr>
                      <a:r>
                        <a:rPr lang="en-US" sz="4000" dirty="0">
                          <a:solidFill>
                            <a:srgbClr val="44546A"/>
                          </a:solidFill>
                        </a:rPr>
                        <a:t>32.05</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indent="0" marL="0">
                        <a:buNone/>
                      </a:pPr>
                      <a:r>
                        <a:rPr lang="en-US" sz="4000" dirty="0">
                          <a:solidFill>
                            <a:srgbClr val="44546A"/>
                          </a:solidFill>
                        </a:rPr>
                        <a:t>-8.22%</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indent="0" marL="0">
                        <a:buNone/>
                      </a:pPr>
                      <a:r>
                        <a:rPr lang="en-US" sz="4000" dirty="0">
                          <a:solidFill>
                            <a:srgbClr val="44546A"/>
                          </a:solidFill>
                        </a:rPr>
                        <a:t>-0.18%</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indent="0" marL="0">
                        <a:buNone/>
                      </a:pPr>
                      <a:r>
                        <a:rPr lang="en-US" sz="4000" dirty="0">
                          <a:solidFill>
                            <a:srgbClr val="44546A"/>
                          </a:solidFill>
                        </a:rPr>
                        <a:t>25.45%</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indent="0" marL="0">
                        <a:buNone/>
                      </a:pPr>
                      <a:r>
                        <a:rPr lang="en-US" sz="4000" dirty="0">
                          <a:solidFill>
                            <a:srgbClr val="44546A"/>
                          </a:solidFill>
                        </a:rPr>
                        <a:t>74.55%</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c>
                  <a:txBody>
                    <a:bodyPr/>
                    <a:lstStyle/>
                    <a:p>
                      <a:pPr algn="ctr" indent="0" marL="0">
                        <a:buNone/>
                      </a:pPr>
                      <a:r>
                        <a:rPr lang="en-US" sz="4000" dirty="0">
                          <a:solidFill>
                            <a:srgbClr val="44546A"/>
                          </a:solidFill>
                        </a:rPr>
                        <a:t>37.10%</a:t>
                      </a:r>
                      <a:endParaRPr lang="en-US" sz="4000" dirty="0"/>
                    </a:p>
                  </a:txBody>
                  <a:tcPr marL="91440" marR="91440" marT="45720" marB="45720" anchor="ctr">
                    <a:lnL w="0" cap="flat" cmpd="sng" algn="ctr">
                      <a:noFill/>
                    </a:lnL>
                    <a:lnR w="0" cap="flat" cmpd="sng" algn="ctr">
                      <a:noFill/>
                    </a:lnR>
                    <a:lnT w="0" cap="flat" cmpd="sng" algn="ctr">
                      <a:noFill/>
                    </a:lnT>
                    <a:lnB w="0" cap="flat" cmpd="sng" algn="ctr">
                      <a:noFill/>
                    </a:lnB>
                    <a:solidFill>
                      <a:srgbClr val="CDEAE8"/>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algn="ctr" indent="0" marL="0">
              <a:buNone/>
            </a:pPr>
            <a:r>
              <a:rPr lang="en-US" sz="5400" dirty="0">
                <a:solidFill>
                  <a:srgbClr val="44546A"/>
                </a:solidFill>
              </a:rPr>
              <a:t>Contribution of Each Quartile to the Pay Gap</a:t>
            </a:r>
            <a:endParaRPr lang="en-US" sz="5400" dirty="0"/>
          </a:p>
        </p:txBody>
      </p:sp>
      <p:pic>
        <p:nvPicPr>
          <p:cNvPr id="3" name="Image 0" descr="preencoded.png">    </p:cNvPr>
          <p:cNvPicPr>
            <a:picLocks noChangeAspect="1"/>
          </p:cNvPicPr>
          <p:nvPr/>
        </p:nvPicPr>
        <p:blipFill>
          <a:blip r:embed="rId1"/>
          <a:stretch>
            <a:fillRect/>
          </a:stretch>
        </p:blipFill>
        <p:spPr>
          <a:xfrm>
            <a:off x="3474720" y="4608576"/>
            <a:ext cx="18763488" cy="13057632"/>
          </a:xfrm>
          <a:prstGeom prst="rect">
            <a:avLst/>
          </a:prstGeom>
        </p:spPr>
      </p:pic>
      <p:sp>
        <p:nvSpPr>
          <p:cNvPr id="4" name="Text 1"/>
          <p:cNvSpPr/>
          <p:nvPr/>
        </p:nvSpPr>
        <p:spPr>
          <a:xfrm>
            <a:off x="23628096" y="1920240"/>
            <a:ext cx="9034272" cy="17282160"/>
          </a:xfrm>
          <a:prstGeom prst="rect">
            <a:avLst/>
          </a:prstGeom>
          <a:noFill/>
          <a:ln/>
        </p:spPr>
        <p:txBody>
          <a:bodyPr wrap="square" rtlCol="0" anchor="ctr"/>
          <a:lstStyle/>
          <a:p>
            <a:pPr algn="l" indent="0" marL="0">
              <a:buNone/>
            </a:pPr>
            <a:r>
              <a:rPr lang="en-US" sz="4800" dirty="0">
                <a:solidFill>
                  <a:srgbClr val="44546A"/>
                </a:solidFill>
              </a:rPr>
              <a:t>The Contribution section shows how a given sub-category (i.e. Quartile) contributes in percentage points towards your mean pay gap.</a:t>
            </a:r>
            <a:endParaRPr lang="en-US"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algn="ctr" indent="0" marL="0">
              <a:buNone/>
            </a:pPr>
            <a:r>
              <a:rPr lang="en-US" sz="5400" dirty="0">
                <a:solidFill>
                  <a:srgbClr val="44546A"/>
                </a:solidFill>
              </a:rPr>
              <a:t>Workforce Representation by Quartiles</a:t>
            </a:r>
            <a:endParaRPr lang="en-US" sz="5400" dirty="0"/>
          </a:p>
        </p:txBody>
      </p:sp>
      <p:pic>
        <p:nvPicPr>
          <p:cNvPr id="3" name="Image 0" descr="preencoded.png">    </p:cNvPr>
          <p:cNvPicPr>
            <a:picLocks noChangeAspect="1"/>
          </p:cNvPicPr>
          <p:nvPr/>
        </p:nvPicPr>
        <p:blipFill>
          <a:blip r:embed="rId1"/>
          <a:stretch>
            <a:fillRect/>
          </a:stretch>
        </p:blipFill>
        <p:spPr>
          <a:xfrm>
            <a:off x="3474720" y="4608576"/>
            <a:ext cx="18763488" cy="13057632"/>
          </a:xfrm>
          <a:prstGeom prst="rect">
            <a:avLst/>
          </a:prstGeom>
        </p:spPr>
      </p:pic>
      <p:sp>
        <p:nvSpPr>
          <p:cNvPr id="4" name="Text 1"/>
          <p:cNvSpPr/>
          <p:nvPr/>
        </p:nvSpPr>
        <p:spPr>
          <a:xfrm>
            <a:off x="23628096" y="1920240"/>
            <a:ext cx="9034272" cy="17282160"/>
          </a:xfrm>
          <a:prstGeom prst="rect">
            <a:avLst/>
          </a:prstGeom>
          <a:noFill/>
          <a:ln/>
        </p:spPr>
        <p:txBody>
          <a:bodyPr wrap="square" rtlCol="0" anchor="ctr"/>
          <a:lstStyle/>
          <a:p>
            <a:pPr algn="l" indent="0" marL="0">
              <a:buNone/>
            </a:pPr>
            <a:r>
              <a:rPr lang="en-US" sz="4800" dirty="0">
                <a:solidFill>
                  <a:srgbClr val="44546A"/>
                </a:solidFill>
              </a:rPr>
              <a:t>This graph shows the data broken down into 4 equally sized groups ranging from the lowest to the highest paid employees. This graph shows the difference in the actual numbers of employees within the separate pay quartiles.</a:t>
            </a:r>
            <a:endParaRPr lang="en-US" sz="4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0" y="2880360"/>
            <a:ext cx="34747200" cy="960120"/>
          </a:xfrm>
          <a:prstGeom prst="rect">
            <a:avLst/>
          </a:prstGeom>
          <a:noFill/>
          <a:ln/>
        </p:spPr>
        <p:txBody>
          <a:bodyPr wrap="square" rtlCol="0" anchor="ctr"/>
          <a:lstStyle/>
          <a:p>
            <a:pPr algn="ctr" indent="0" marL="0">
              <a:buNone/>
            </a:pPr>
            <a:r>
              <a:rPr lang="en-US" sz="5400" dirty="0">
                <a:solidFill>
                  <a:srgbClr val="44546A"/>
                </a:solidFill>
              </a:rPr>
              <a:t>Pay Gaps by Quartiles</a:t>
            </a:r>
            <a:endParaRPr lang="en-US" sz="5400" dirty="0"/>
          </a:p>
        </p:txBody>
      </p:sp>
      <p:pic>
        <p:nvPicPr>
          <p:cNvPr id="3" name="Image 0" descr="preencoded.png">    </p:cNvPr>
          <p:cNvPicPr>
            <a:picLocks noChangeAspect="1"/>
          </p:cNvPicPr>
          <p:nvPr/>
        </p:nvPicPr>
        <p:blipFill>
          <a:blip r:embed="rId1"/>
          <a:stretch>
            <a:fillRect/>
          </a:stretch>
        </p:blipFill>
        <p:spPr>
          <a:xfrm>
            <a:off x="3474720" y="4608576"/>
            <a:ext cx="18763488" cy="13057632"/>
          </a:xfrm>
          <a:prstGeom prst="rect">
            <a:avLst/>
          </a:prstGeom>
        </p:spPr>
      </p:pic>
      <p:sp>
        <p:nvSpPr>
          <p:cNvPr id="4" name="Text 1"/>
          <p:cNvSpPr/>
          <p:nvPr/>
        </p:nvSpPr>
        <p:spPr>
          <a:xfrm>
            <a:off x="23628096" y="1920240"/>
            <a:ext cx="9034272" cy="17282160"/>
          </a:xfrm>
          <a:prstGeom prst="rect">
            <a:avLst/>
          </a:prstGeom>
          <a:noFill/>
          <a:ln/>
        </p:spPr>
        <p:txBody>
          <a:bodyPr wrap="square" rtlCol="0" anchor="ctr"/>
          <a:lstStyle/>
          <a:p>
            <a:pPr algn="l" indent="0" marL="0">
              <a:buNone/>
            </a:pPr>
            <a:r>
              <a:rPr lang="en-US" sz="4800" dirty="0">
                <a:solidFill>
                  <a:srgbClr val="44546A"/>
                </a:solidFill>
              </a:rPr>
              <a:t>Each Quartile has its own separate pay gap, comparing them shows what levels of pay present the key imbalances and breaks down your organisation’s overall pay gap.</a:t>
            </a:r>
            <a:endParaRPr lang="en-US" sz="4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Roboto"/>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Roboto"/>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2026-03-26T11:38:54Z</dcterms:created>
  <dcterms:modified xsi:type="dcterms:W3CDTF">2026-03-26T11:38:54Z</dcterms:modified>
</cp:coreProperties>
</file>